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2" r:id="rId1"/>
  </p:sldMasterIdLst>
  <p:sldIdLst>
    <p:sldId id="270" r:id="rId2"/>
    <p:sldId id="271" r:id="rId3"/>
    <p:sldId id="272" r:id="rId4"/>
    <p:sldId id="276" r:id="rId5"/>
    <p:sldId id="274" r:id="rId6"/>
    <p:sldId id="277" r:id="rId7"/>
    <p:sldId id="259" r:id="rId8"/>
    <p:sldId id="257" r:id="rId9"/>
    <p:sldId id="258" r:id="rId10"/>
    <p:sldId id="256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73" r:id="rId20"/>
    <p:sldId id="268" r:id="rId21"/>
    <p:sldId id="269" r:id="rId22"/>
    <p:sldId id="275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01741E8-B3AE-4804-9B9E-C198E7B7497F}" v="17" dt="2018-11-10T17:40:55.07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4" d="100"/>
          <a:sy n="64" d="100"/>
        </p:scale>
        <p:origin x="12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chael Chopade" userId="0ec9dea093ff1cc5" providerId="LiveId" clId="{F01741E8-B3AE-4804-9B9E-C198E7B7497F}"/>
    <pc:docChg chg="undo custSel mod addSld modSld">
      <pc:chgData name="Michael Chopade" userId="0ec9dea093ff1cc5" providerId="LiveId" clId="{F01741E8-B3AE-4804-9B9E-C198E7B7497F}" dt="2018-11-10T17:40:55.075" v="68"/>
      <pc:docMkLst>
        <pc:docMk/>
      </pc:docMkLst>
      <pc:sldChg chg="modSp">
        <pc:chgData name="Michael Chopade" userId="0ec9dea093ff1cc5" providerId="LiveId" clId="{F01741E8-B3AE-4804-9B9E-C198E7B7497F}" dt="2018-11-10T17:39:59.042" v="55" actId="20577"/>
        <pc:sldMkLst>
          <pc:docMk/>
          <pc:sldMk cId="302010723" sldId="270"/>
        </pc:sldMkLst>
        <pc:spChg chg="mod">
          <ac:chgData name="Michael Chopade" userId="0ec9dea093ff1cc5" providerId="LiveId" clId="{F01741E8-B3AE-4804-9B9E-C198E7B7497F}" dt="2018-11-10T17:39:59.042" v="55" actId="20577"/>
          <ac:spMkLst>
            <pc:docMk/>
            <pc:sldMk cId="302010723" sldId="270"/>
            <ac:spMk id="3" creationId="{0F44DD1F-E89F-4A78-85D5-0DD7ED3DE02F}"/>
          </ac:spMkLst>
        </pc:spChg>
      </pc:sldChg>
      <pc:sldChg chg="addSp delSp add modAnim">
        <pc:chgData name="Michael Chopade" userId="0ec9dea093ff1cc5" providerId="LiveId" clId="{F01741E8-B3AE-4804-9B9E-C198E7B7497F}" dt="2018-11-10T17:40:55.075" v="68"/>
        <pc:sldMkLst>
          <pc:docMk/>
          <pc:sldMk cId="1095676737" sldId="276"/>
        </pc:sldMkLst>
        <pc:spChg chg="del">
          <ac:chgData name="Michael Chopade" userId="0ec9dea093ff1cc5" providerId="LiveId" clId="{F01741E8-B3AE-4804-9B9E-C198E7B7497F}" dt="2018-11-10T17:29:40.449" v="2" actId="478"/>
          <ac:spMkLst>
            <pc:docMk/>
            <pc:sldMk cId="1095676737" sldId="276"/>
            <ac:spMk id="2" creationId="{CB53FF76-1B39-45B7-B142-82FB24671007}"/>
          </ac:spMkLst>
        </pc:spChg>
        <pc:spChg chg="del">
          <ac:chgData name="Michael Chopade" userId="0ec9dea093ff1cc5" providerId="LiveId" clId="{F01741E8-B3AE-4804-9B9E-C198E7B7497F}" dt="2018-11-10T17:29:46.343" v="3" actId="478"/>
          <ac:spMkLst>
            <pc:docMk/>
            <pc:sldMk cId="1095676737" sldId="276"/>
            <ac:spMk id="3" creationId="{7B4496FE-FA81-451A-A92D-3E46A554AB61}"/>
          </ac:spMkLst>
        </pc:spChg>
        <pc:picChg chg="add">
          <ac:chgData name="Michael Chopade" userId="0ec9dea093ff1cc5" providerId="LiveId" clId="{F01741E8-B3AE-4804-9B9E-C198E7B7497F}" dt="2018-11-10T17:40:06.880" v="56"/>
          <ac:picMkLst>
            <pc:docMk/>
            <pc:sldMk cId="1095676737" sldId="276"/>
            <ac:picMk id="2" creationId="{84D29248-3920-4F3F-B0A4-B53B82BD552C}"/>
          </ac:picMkLst>
        </pc:picChg>
        <pc:picChg chg="add">
          <ac:chgData name="Michael Chopade" userId="0ec9dea093ff1cc5" providerId="LiveId" clId="{F01741E8-B3AE-4804-9B9E-C198E7B7497F}" dt="2018-11-10T17:29:31.904" v="1"/>
          <ac:picMkLst>
            <pc:docMk/>
            <pc:sldMk cId="1095676737" sldId="276"/>
            <ac:picMk id="4" creationId="{DEF00013-7073-4273-9754-AB0C24D29AE0}"/>
          </ac:picMkLst>
        </pc:picChg>
      </pc:sldChg>
      <pc:sldChg chg="addSp delSp modSp add mod setBg">
        <pc:chgData name="Michael Chopade" userId="0ec9dea093ff1cc5" providerId="LiveId" clId="{F01741E8-B3AE-4804-9B9E-C198E7B7497F}" dt="2018-11-10T17:33:00.684" v="53" actId="20577"/>
        <pc:sldMkLst>
          <pc:docMk/>
          <pc:sldMk cId="320235651" sldId="277"/>
        </pc:sldMkLst>
        <pc:spChg chg="mod">
          <ac:chgData name="Michael Chopade" userId="0ec9dea093ff1cc5" providerId="LiveId" clId="{F01741E8-B3AE-4804-9B9E-C198E7B7497F}" dt="2018-11-10T17:33:00.684" v="53" actId="20577"/>
          <ac:spMkLst>
            <pc:docMk/>
            <pc:sldMk cId="320235651" sldId="277"/>
            <ac:spMk id="2" creationId="{A9011503-CD7B-40CF-9900-85153D133AF6}"/>
          </ac:spMkLst>
        </pc:spChg>
        <pc:spChg chg="del mod ord">
          <ac:chgData name="Michael Chopade" userId="0ec9dea093ff1cc5" providerId="LiveId" clId="{F01741E8-B3AE-4804-9B9E-C198E7B7497F}" dt="2018-11-10T17:32:33.449" v="30" actId="478"/>
          <ac:spMkLst>
            <pc:docMk/>
            <pc:sldMk cId="320235651" sldId="277"/>
            <ac:spMk id="3" creationId="{6FAA3558-A7FA-4900-A4B4-E0522BEA1D91}"/>
          </ac:spMkLst>
        </pc:spChg>
        <pc:spChg chg="add del">
          <ac:chgData name="Michael Chopade" userId="0ec9dea093ff1cc5" providerId="LiveId" clId="{F01741E8-B3AE-4804-9B9E-C198E7B7497F}" dt="2018-11-10T17:32:28.340" v="29" actId="26606"/>
          <ac:spMkLst>
            <pc:docMk/>
            <pc:sldMk cId="320235651" sldId="277"/>
            <ac:spMk id="9" creationId="{03756949-AC79-48CD-A920-B0FE10D230F5}"/>
          </ac:spMkLst>
        </pc:spChg>
        <pc:picChg chg="add mod">
          <ac:chgData name="Michael Chopade" userId="0ec9dea093ff1cc5" providerId="LiveId" clId="{F01741E8-B3AE-4804-9B9E-C198E7B7497F}" dt="2018-11-10T17:32:28.340" v="29" actId="26606"/>
          <ac:picMkLst>
            <pc:docMk/>
            <pc:sldMk cId="320235651" sldId="277"/>
            <ac:picMk id="4" creationId="{9BE4034C-841E-415F-B17A-D7CECCA520E4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627A3099-F28E-4BB7-A0E6-9ED4058289EE}" type="datetimeFigureOut">
              <a:rPr lang="en-US" smtClean="0"/>
              <a:t>11/10/2018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D0EF27FC-5CF5-43D8-9309-F09043EB04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8282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A3099-F28E-4BB7-A0E6-9ED4058289EE}" type="datetimeFigureOut">
              <a:rPr lang="en-US" smtClean="0"/>
              <a:t>11/10/2018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F27FC-5CF5-43D8-9309-F09043EB04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6792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A3099-F28E-4BB7-A0E6-9ED4058289EE}" type="datetimeFigureOut">
              <a:rPr lang="en-US" smtClean="0"/>
              <a:t>11/10/2018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F27FC-5CF5-43D8-9309-F09043EB04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6206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A3099-F28E-4BB7-A0E6-9ED4058289EE}" type="datetimeFigureOut">
              <a:rPr lang="en-US" smtClean="0"/>
              <a:t>11/10/2018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F27FC-5CF5-43D8-9309-F09043EB041D}" type="slidenum">
              <a:rPr lang="en-US" smtClean="0"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694649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A3099-F28E-4BB7-A0E6-9ED4058289EE}" type="datetimeFigureOut">
              <a:rPr lang="en-US" smtClean="0"/>
              <a:t>11/10/2018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F27FC-5CF5-43D8-9309-F09043EB04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7688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A3099-F28E-4BB7-A0E6-9ED4058289EE}" type="datetimeFigureOut">
              <a:rPr lang="en-US" smtClean="0"/>
              <a:t>11/10/2018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F27FC-5CF5-43D8-9309-F09043EB04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6059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A3099-F28E-4BB7-A0E6-9ED4058289EE}" type="datetimeFigureOut">
              <a:rPr lang="en-US" smtClean="0"/>
              <a:t>11/10/2018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F27FC-5CF5-43D8-9309-F09043EB04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9795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A3099-F28E-4BB7-A0E6-9ED4058289EE}" type="datetimeFigureOut">
              <a:rPr lang="en-US" smtClean="0"/>
              <a:t>11/10/2018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F27FC-5CF5-43D8-9309-F09043EB04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88448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A3099-F28E-4BB7-A0E6-9ED4058289EE}" type="datetimeFigureOut">
              <a:rPr lang="en-US" smtClean="0"/>
              <a:t>11/10/2018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F27FC-5CF5-43D8-9309-F09043EB04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1389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A3099-F28E-4BB7-A0E6-9ED4058289EE}" type="datetimeFigureOut">
              <a:rPr lang="en-US" smtClean="0"/>
              <a:t>11/10/2018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F27FC-5CF5-43D8-9309-F09043EB04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32592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A3099-F28E-4BB7-A0E6-9ED4058289EE}" type="datetimeFigureOut">
              <a:rPr lang="en-US" smtClean="0"/>
              <a:t>11/10/2018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F27FC-5CF5-43D8-9309-F09043EB04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5767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A3099-F28E-4BB7-A0E6-9ED4058289EE}" type="datetimeFigureOut">
              <a:rPr lang="en-US" smtClean="0"/>
              <a:t>11/10/2018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F27FC-5CF5-43D8-9309-F09043EB04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9419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A3099-F28E-4BB7-A0E6-9ED4058289EE}" type="datetimeFigureOut">
              <a:rPr lang="en-US" smtClean="0"/>
              <a:t>11/10/2018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F27FC-5CF5-43D8-9309-F09043EB04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2884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A3099-F28E-4BB7-A0E6-9ED4058289EE}" type="datetimeFigureOut">
              <a:rPr lang="en-US" smtClean="0"/>
              <a:t>11/10/2018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F27FC-5CF5-43D8-9309-F09043EB04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459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A3099-F28E-4BB7-A0E6-9ED4058289EE}" type="datetimeFigureOut">
              <a:rPr lang="en-US" smtClean="0"/>
              <a:t>11/10/2018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F27FC-5CF5-43D8-9309-F09043EB04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9309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A3099-F28E-4BB7-A0E6-9ED4058289EE}" type="datetimeFigureOut">
              <a:rPr lang="en-US" smtClean="0"/>
              <a:t>11/10/2018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F27FC-5CF5-43D8-9309-F09043EB04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5266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A3099-F28E-4BB7-A0E6-9ED4058289EE}" type="datetimeFigureOut">
              <a:rPr lang="en-US" smtClean="0"/>
              <a:t>11/10/2018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F27FC-5CF5-43D8-9309-F09043EB04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7258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7A3099-F28E-4BB7-A0E6-9ED4058289EE}" type="datetimeFigureOut">
              <a:rPr lang="en-US" smtClean="0"/>
              <a:t>11/10/2018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EF27FC-5CF5-43D8-9309-F09043EB04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53237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  <p:sldLayoutId id="2147483804" r:id="rId12"/>
    <p:sldLayoutId id="2147483805" r:id="rId13"/>
    <p:sldLayoutId id="2147483806" r:id="rId14"/>
    <p:sldLayoutId id="2147483807" r:id="rId15"/>
    <p:sldLayoutId id="2147483808" r:id="rId16"/>
    <p:sldLayoutId id="214748380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>
            <a:outerShdw blurRad="177800" dist="38100" dir="2700000" algn="tl">
              <a:srgbClr val="000000">
                <a:alpha val="24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FA2BF-BE5B-4C4E-8D6C-AFCA1BF7C9B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Trends in Higher education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44DD1F-E89F-4A78-85D5-0DD7ED3DE0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3602037"/>
            <a:ext cx="8791575" cy="2133599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Presented by team higher 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Michael Chopade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Ergin</a:t>
            </a:r>
            <a:r>
              <a:rPr lang="en-US" dirty="0"/>
              <a:t> </a:t>
            </a:r>
            <a:r>
              <a:rPr lang="en-US" dirty="0" err="1"/>
              <a:t>Bostanci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Brandon Van Nice</a:t>
            </a:r>
          </a:p>
          <a:p>
            <a:pPr algn="ctr"/>
            <a:r>
              <a:rPr lang="en-US" dirty="0"/>
              <a:t>November 10, 2018</a:t>
            </a:r>
          </a:p>
        </p:txBody>
      </p:sp>
    </p:spTree>
    <p:extLst>
      <p:ext uri="{BB962C8B-B14F-4D97-AF65-F5344CB8AC3E}">
        <p14:creationId xmlns:p14="http://schemas.microsoft.com/office/powerpoint/2010/main" val="3020107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Student demographics by graduation rate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 </a:t>
            </a:r>
            <a:r>
              <a:rPr lang="en-US" dirty="0" err="1"/>
              <a:t>Ergin</a:t>
            </a:r>
            <a:r>
              <a:rPr lang="en-US" dirty="0"/>
              <a:t> </a:t>
            </a:r>
            <a:r>
              <a:rPr lang="en-US" dirty="0" err="1"/>
              <a:t>Bostanci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18549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Graduation Rate </a:t>
            </a:r>
            <a:br>
              <a:rPr lang="en-US" dirty="0"/>
            </a:br>
            <a:r>
              <a:rPr lang="en-US" dirty="0"/>
              <a:t>Compared by Demographics</a:t>
            </a:r>
            <a:br>
              <a:rPr lang="en-US" dirty="0"/>
            </a:b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8129" y="2249488"/>
            <a:ext cx="5312568" cy="3541712"/>
          </a:xfr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772632" y="5457470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endParaRPr lang="en-US" dirty="0"/>
          </a:p>
          <a:p>
            <a:pPr algn="ctr"/>
            <a:r>
              <a:rPr lang="en-US" dirty="0"/>
              <a:t>White – Overall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57816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Graduation Rate </a:t>
            </a:r>
            <a:br>
              <a:rPr lang="en-US" dirty="0"/>
            </a:br>
            <a:r>
              <a:rPr lang="en-US" dirty="0"/>
              <a:t>Compared by Demographics</a:t>
            </a:r>
            <a:br>
              <a:rPr lang="en-US" dirty="0"/>
            </a:b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8129" y="2249488"/>
            <a:ext cx="5312568" cy="3541712"/>
          </a:xfr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772632" y="5457470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endParaRPr lang="en-US" dirty="0"/>
          </a:p>
          <a:p>
            <a:pPr algn="ctr"/>
            <a:r>
              <a:rPr lang="en-US" dirty="0"/>
              <a:t>Black – Overall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71258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Graduation Rate </a:t>
            </a:r>
            <a:br>
              <a:rPr lang="en-US" dirty="0"/>
            </a:br>
            <a:r>
              <a:rPr lang="en-US" dirty="0"/>
              <a:t>Compared by Demographics</a:t>
            </a:r>
            <a:br>
              <a:rPr lang="en-US" dirty="0"/>
            </a:b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8129" y="2249488"/>
            <a:ext cx="5312568" cy="3541712"/>
          </a:xfr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772632" y="5457470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endParaRPr lang="en-US" dirty="0"/>
          </a:p>
          <a:p>
            <a:pPr algn="ctr"/>
            <a:r>
              <a:rPr lang="en-US" dirty="0"/>
              <a:t>Hispanic – Overall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12468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Graduation Rate </a:t>
            </a:r>
            <a:br>
              <a:rPr lang="en-US" dirty="0"/>
            </a:br>
            <a:r>
              <a:rPr lang="en-US" dirty="0"/>
              <a:t>Compared by Demographics</a:t>
            </a:r>
            <a:br>
              <a:rPr lang="en-US" dirty="0"/>
            </a:b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8129" y="2249488"/>
            <a:ext cx="5312568" cy="3541712"/>
          </a:xfr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772632" y="5457470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endParaRPr lang="en-US" dirty="0"/>
          </a:p>
          <a:p>
            <a:pPr algn="ctr"/>
            <a:r>
              <a:rPr lang="en-US" dirty="0"/>
              <a:t>Asian – Overall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0528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Graduation Rate </a:t>
            </a:r>
            <a:br>
              <a:rPr lang="en-US" dirty="0"/>
            </a:br>
            <a:r>
              <a:rPr lang="en-US" dirty="0"/>
              <a:t>Compared by Demographics</a:t>
            </a:r>
            <a:br>
              <a:rPr lang="en-US" dirty="0"/>
            </a:b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8129" y="2249488"/>
            <a:ext cx="5312568" cy="3541712"/>
          </a:xfr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772632" y="5457470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endParaRPr lang="en-US" dirty="0"/>
          </a:p>
          <a:p>
            <a:pPr algn="ctr"/>
            <a:r>
              <a:rPr lang="en-US" dirty="0"/>
              <a:t>White – Asian</a:t>
            </a:r>
          </a:p>
          <a:p>
            <a:pPr algn="ctr"/>
            <a:endParaRPr lang="en-US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9420045" y="2321301"/>
            <a:ext cx="1740721" cy="244047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en-US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8750697" y="1923274"/>
            <a:ext cx="3031448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Asian is </a:t>
            </a:r>
          </a:p>
        </p:txBody>
      </p:sp>
      <p:sp>
        <p:nvSpPr>
          <p:cNvPr id="10" name="Rectangle 9"/>
          <p:cNvSpPr/>
          <p:nvPr/>
        </p:nvSpPr>
        <p:spPr>
          <a:xfrm>
            <a:off x="10703566" y="1923274"/>
            <a:ext cx="914400" cy="914400"/>
          </a:xfrm>
          <a:prstGeom prst="rect">
            <a:avLst/>
          </a:prstGeom>
          <a:solidFill>
            <a:srgbClr val="3A0EB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4227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Graduation Rate </a:t>
            </a:r>
            <a:br>
              <a:rPr lang="en-US" dirty="0"/>
            </a:br>
            <a:r>
              <a:rPr lang="en-US" dirty="0"/>
              <a:t>Compared by Demographics</a:t>
            </a:r>
            <a:br>
              <a:rPr lang="en-US" dirty="0"/>
            </a:b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8129" y="2249488"/>
            <a:ext cx="5312568" cy="3541712"/>
          </a:xfr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772632" y="5457470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endParaRPr lang="en-US" dirty="0"/>
          </a:p>
          <a:p>
            <a:pPr algn="ctr"/>
            <a:r>
              <a:rPr lang="en-US" dirty="0"/>
              <a:t>Black – Asian</a:t>
            </a:r>
          </a:p>
          <a:p>
            <a:pPr algn="ctr"/>
            <a:endParaRPr lang="en-US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9420045" y="2321301"/>
            <a:ext cx="1740721" cy="244047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en-US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8750697" y="1923274"/>
            <a:ext cx="3031448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Asian is </a:t>
            </a:r>
          </a:p>
        </p:txBody>
      </p:sp>
      <p:sp>
        <p:nvSpPr>
          <p:cNvPr id="10" name="Rectangle 9"/>
          <p:cNvSpPr/>
          <p:nvPr/>
        </p:nvSpPr>
        <p:spPr>
          <a:xfrm>
            <a:off x="10703566" y="1923274"/>
            <a:ext cx="914400" cy="914400"/>
          </a:xfrm>
          <a:prstGeom prst="rect">
            <a:avLst/>
          </a:prstGeom>
          <a:solidFill>
            <a:srgbClr val="3A0EB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7019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Graduation Rate </a:t>
            </a:r>
            <a:br>
              <a:rPr lang="en-US" dirty="0"/>
            </a:br>
            <a:r>
              <a:rPr lang="en-US" dirty="0"/>
              <a:t>Compared by Demographics</a:t>
            </a:r>
            <a:br>
              <a:rPr lang="en-US" dirty="0"/>
            </a:b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8129" y="2249488"/>
            <a:ext cx="5312568" cy="3541712"/>
          </a:xfr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772632" y="5457470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endParaRPr lang="en-US" dirty="0"/>
          </a:p>
          <a:p>
            <a:pPr algn="ctr"/>
            <a:r>
              <a:rPr lang="en-US" dirty="0"/>
              <a:t>Hispanic – Asian</a:t>
            </a:r>
          </a:p>
          <a:p>
            <a:pPr algn="ctr"/>
            <a:endParaRPr lang="en-US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9420045" y="2321301"/>
            <a:ext cx="1740721" cy="244047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en-US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8750697" y="1923274"/>
            <a:ext cx="3031448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Asian is </a:t>
            </a:r>
          </a:p>
        </p:txBody>
      </p:sp>
      <p:sp>
        <p:nvSpPr>
          <p:cNvPr id="10" name="Rectangle 9"/>
          <p:cNvSpPr/>
          <p:nvPr/>
        </p:nvSpPr>
        <p:spPr>
          <a:xfrm>
            <a:off x="10703566" y="1923274"/>
            <a:ext cx="914400" cy="914400"/>
          </a:xfrm>
          <a:prstGeom prst="rect">
            <a:avLst/>
          </a:prstGeom>
          <a:solidFill>
            <a:srgbClr val="3A0EB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500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FB0BB-CBF7-4762-8BB1-F425AC8C796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/>
              <a:t>College Graduation rates vs community size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711F0E-C942-440E-BF81-70BCF61265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3429000"/>
            <a:ext cx="8791575" cy="1270000"/>
          </a:xfrm>
        </p:spPr>
        <p:txBody>
          <a:bodyPr>
            <a:normAutofit/>
          </a:bodyPr>
          <a:lstStyle/>
          <a:p>
            <a:pPr algn="ctr"/>
            <a:r>
              <a:rPr lang="en-US" sz="2800" dirty="0">
                <a:solidFill>
                  <a:schemeClr val="accent3">
                    <a:lumMod val="75000"/>
                  </a:schemeClr>
                </a:solidFill>
              </a:rPr>
              <a:t>Is there a correlation between community size and graduation rates?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F9BB30-87DD-4EA3-9289-18B5B173E9F4}"/>
              </a:ext>
            </a:extLst>
          </p:cNvPr>
          <p:cNvSpPr txBox="1"/>
          <p:nvPr/>
        </p:nvSpPr>
        <p:spPr>
          <a:xfrm>
            <a:off x="2349500" y="4876800"/>
            <a:ext cx="2705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By Brandon Van Nice</a:t>
            </a:r>
          </a:p>
        </p:txBody>
      </p:sp>
    </p:spTree>
    <p:extLst>
      <p:ext uri="{BB962C8B-B14F-4D97-AF65-F5344CB8AC3E}">
        <p14:creationId xmlns:p14="http://schemas.microsoft.com/office/powerpoint/2010/main" val="34754087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403330A-E22C-4B9A-8B6B-615B7B6ABC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5451" y="1316681"/>
            <a:ext cx="8896350" cy="7524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6805EDF-58B3-4B19-B5B1-99DCB1F230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1626" y="318727"/>
            <a:ext cx="9144000" cy="752475"/>
          </a:xfrm>
        </p:spPr>
        <p:txBody>
          <a:bodyPr>
            <a:normAutofit/>
          </a:bodyPr>
          <a:lstStyle/>
          <a:p>
            <a:r>
              <a:rPr lang="en-US" dirty="0"/>
              <a:t>Data Clean Up and Analysis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5B5C37-93D3-4080-A0EB-3F5AD3B636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5450" y="2719432"/>
            <a:ext cx="6289945" cy="22708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8634BFB-D31F-445D-B3A8-397F93370F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3521" y="2719431"/>
            <a:ext cx="3293016" cy="227085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5D0C86-76C7-4E5E-B7C8-4E3356473630}"/>
              </a:ext>
            </a:extLst>
          </p:cNvPr>
          <p:cNvSpPr txBox="1"/>
          <p:nvPr/>
        </p:nvSpPr>
        <p:spPr>
          <a:xfrm>
            <a:off x="1251626" y="990975"/>
            <a:ext cx="24451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Categorizing by City Size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502028-6935-4B11-901F-8F8EF8376BE2}"/>
              </a:ext>
            </a:extLst>
          </p:cNvPr>
          <p:cNvSpPr txBox="1"/>
          <p:nvPr/>
        </p:nvSpPr>
        <p:spPr>
          <a:xfrm>
            <a:off x="1251626" y="2314635"/>
            <a:ext cx="1873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Group by City Size</a:t>
            </a:r>
          </a:p>
        </p:txBody>
      </p:sp>
    </p:spTree>
    <p:extLst>
      <p:ext uri="{BB962C8B-B14F-4D97-AF65-F5344CB8AC3E}">
        <p14:creationId xmlns:p14="http://schemas.microsoft.com/office/powerpoint/2010/main" val="37707025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580CDB-CBB4-4858-A03C-D87AA190E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0E5B0E-BC92-4DA6-9024-BD703DE356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Our goal was to investigate pertinent trends within higher education</a:t>
            </a:r>
          </a:p>
          <a:p>
            <a:r>
              <a:rPr lang="en-US" dirty="0"/>
              <a:t>Initially our scope was huge!</a:t>
            </a:r>
          </a:p>
          <a:p>
            <a:r>
              <a:rPr lang="en-US" dirty="0"/>
              <a:t>Narrowed down to admission test scores, racial disparities, and institutional economics by city/town size</a:t>
            </a:r>
          </a:p>
          <a:p>
            <a:r>
              <a:rPr lang="en-US" dirty="0"/>
              <a:t>Chose to compare these factors against overall graduation rate</a:t>
            </a:r>
          </a:p>
          <a:p>
            <a:r>
              <a:rPr lang="en-US" dirty="0"/>
              <a:t>Used large data set provided by the US Dept of Education,</a:t>
            </a:r>
            <a:br>
              <a:rPr lang="en-US" dirty="0"/>
            </a:br>
            <a:r>
              <a:rPr lang="en-US" dirty="0"/>
              <a:t>the College Scorecard</a:t>
            </a:r>
          </a:p>
        </p:txBody>
      </p:sp>
    </p:spTree>
    <p:extLst>
      <p:ext uri="{BB962C8B-B14F-4D97-AF65-F5344CB8AC3E}">
        <p14:creationId xmlns:p14="http://schemas.microsoft.com/office/powerpoint/2010/main" val="31887689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BF85BF-F7F1-491E-8A9F-5053B8AD2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Graduation Rates by City Size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36324E4-0574-494D-BC9C-1064A50CCC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41529" y="2097088"/>
            <a:ext cx="5312568" cy="354171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C4A7A8B-A146-4DA7-A1AE-8E476422C23A}"/>
              </a:ext>
            </a:extLst>
          </p:cNvPr>
          <p:cNvSpPr txBox="1"/>
          <p:nvPr/>
        </p:nvSpPr>
        <p:spPr>
          <a:xfrm>
            <a:off x="1141413" y="2097088"/>
            <a:ext cx="392588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Observations: </a:t>
            </a:r>
          </a:p>
          <a:p>
            <a:r>
              <a:rPr lang="en-US" dirty="0"/>
              <a:t>How low the average graduation is per city size. It seems surprising that average graduation rates at 6 years are less than 50%.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6918D4-D4E8-469D-AF26-9950D1DB582E}"/>
              </a:ext>
            </a:extLst>
          </p:cNvPr>
          <p:cNvSpPr txBox="1"/>
          <p:nvPr/>
        </p:nvSpPr>
        <p:spPr>
          <a:xfrm>
            <a:off x="1141413" y="3619500"/>
            <a:ext cx="39258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Small Cities appear to have highest rate of graduation.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831B88-BB67-42BA-A1BB-609DB3AAB7F9}"/>
              </a:ext>
            </a:extLst>
          </p:cNvPr>
          <p:cNvSpPr txBox="1"/>
          <p:nvPr/>
        </p:nvSpPr>
        <p:spPr>
          <a:xfrm>
            <a:off x="1231900" y="4587914"/>
            <a:ext cx="3835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Limitations: </a:t>
            </a:r>
          </a:p>
          <a:p>
            <a:r>
              <a:rPr lang="en-US" dirty="0"/>
              <a:t>Data could be imperfect and skew to one of the categorical sizes. </a:t>
            </a:r>
          </a:p>
        </p:txBody>
      </p:sp>
    </p:spTree>
    <p:extLst>
      <p:ext uri="{BB962C8B-B14F-4D97-AF65-F5344CB8AC3E}">
        <p14:creationId xmlns:p14="http://schemas.microsoft.com/office/powerpoint/2010/main" val="6164505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C7154-E439-4E18-B0A5-59FEEDB64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Number of Cities per category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269EE2E-7AE2-424F-A4B8-EAB398F3DC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1413" y="2097088"/>
            <a:ext cx="5312568" cy="3541712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CB42146-4CF4-405F-9E78-A12B69E3D842}"/>
              </a:ext>
            </a:extLst>
          </p:cNvPr>
          <p:cNvSpPr txBox="1"/>
          <p:nvPr/>
        </p:nvSpPr>
        <p:spPr>
          <a:xfrm>
            <a:off x="6718300" y="2097088"/>
            <a:ext cx="43291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Observations:</a:t>
            </a:r>
          </a:p>
          <a:p>
            <a:r>
              <a:rPr lang="en-US" dirty="0"/>
              <a:t>There are many more Colleges in Large Cities than any other size category.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25E2EF-9512-49D9-8192-54D0E27C640B}"/>
              </a:ext>
            </a:extLst>
          </p:cNvPr>
          <p:cNvSpPr txBox="1"/>
          <p:nvPr/>
        </p:nvSpPr>
        <p:spPr>
          <a:xfrm>
            <a:off x="6718300" y="3581400"/>
            <a:ext cx="43291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Limitations:</a:t>
            </a:r>
          </a:p>
          <a:p>
            <a:r>
              <a:rPr lang="en-US" dirty="0"/>
              <a:t>Perhaps could have adjusted how cities were divided into different categories.</a:t>
            </a:r>
          </a:p>
        </p:txBody>
      </p:sp>
    </p:spTree>
    <p:extLst>
      <p:ext uri="{BB962C8B-B14F-4D97-AF65-F5344CB8AC3E}">
        <p14:creationId xmlns:p14="http://schemas.microsoft.com/office/powerpoint/2010/main" val="1054284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EF378-BD19-42DD-9A85-AF0BA1BCB0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Discussion/Questions</a:t>
            </a:r>
          </a:p>
        </p:txBody>
      </p:sp>
    </p:spTree>
    <p:extLst>
      <p:ext uri="{BB962C8B-B14F-4D97-AF65-F5344CB8AC3E}">
        <p14:creationId xmlns:p14="http://schemas.microsoft.com/office/powerpoint/2010/main" val="6384908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52C57-4559-496B-BFB2-D75176FCF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College scorecard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126940-D33B-48D8-A79A-3CDCF9D13E8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Among the most comprehensive databases on American colleges</a:t>
            </a:r>
          </a:p>
          <a:p>
            <a:r>
              <a:rPr lang="en-US" dirty="0"/>
              <a:t>Covers nearly everything imaginable</a:t>
            </a:r>
          </a:p>
          <a:p>
            <a:r>
              <a:rPr lang="en-US" dirty="0"/>
              <a:t>Utilized cohort data up to</a:t>
            </a:r>
            <a:br>
              <a:rPr lang="en-US" dirty="0"/>
            </a:br>
            <a:r>
              <a:rPr lang="en-US" dirty="0"/>
              <a:t>June 2017</a:t>
            </a:r>
            <a:br>
              <a:rPr lang="en-US" dirty="0"/>
            </a:br>
            <a:r>
              <a:rPr lang="en-US" dirty="0"/>
              <a:t>(7,175 colleges represented)</a:t>
            </a:r>
          </a:p>
        </p:txBody>
      </p:sp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314E8DE2-96DB-45D9-B634-589967649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9440" y="2249486"/>
            <a:ext cx="3610294" cy="3610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8877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EF00013-7073-4273-9754-AB0C24D29A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6362" y="1481137"/>
            <a:ext cx="9439275" cy="389572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4D29248-3920-4F3F-B0A4-B53B82BD55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76174"/>
            <a:ext cx="12192000" cy="4105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676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9A0B81-2330-4D0E-A314-865EA04B15A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 test</a:t>
            </a:r>
            <a:br>
              <a:rPr lang="en-US" dirty="0"/>
            </a:br>
            <a:r>
              <a:rPr lang="en-US" sz="2400" dirty="0"/>
              <a:t>Can a score predict success in getting that degree?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7871582-0C3B-4524-BB7E-5072E2DE5E4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 Michael </a:t>
            </a:r>
            <a:r>
              <a:rPr lang="en-US" dirty="0" err="1"/>
              <a:t>chopade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23607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011503-CD7B-40CF-9900-85153D133A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/>
          <a:lstStyle/>
          <a:p>
            <a:r>
              <a:rPr lang="en-US" dirty="0"/>
              <a:t>Data cleanup – make it presentable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E4034C-841E-415F-B17A-D7CECCA520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0175" y="2486025"/>
            <a:ext cx="9391650" cy="188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356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23BAC-90DC-4BD8-8DDD-39D755DEB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Standardized Admission Tests and Graduation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0ABCA8-12AA-4CD9-9E48-71D68659F3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1800" dirty="0"/>
              <a:t>Two major exams in use today:</a:t>
            </a:r>
          </a:p>
          <a:p>
            <a:pPr lvl="1"/>
            <a:r>
              <a:rPr lang="en-US" sz="1800" dirty="0"/>
              <a:t>Scholastic Aptitude/Assessment Test (SAT)</a:t>
            </a:r>
          </a:p>
          <a:p>
            <a:pPr lvl="1"/>
            <a:r>
              <a:rPr lang="en-US" sz="1800" dirty="0"/>
              <a:t>American College Testing (ACT)</a:t>
            </a:r>
          </a:p>
          <a:p>
            <a:r>
              <a:rPr lang="en-US" sz="1800" dirty="0"/>
              <a:t>Imperfect but necessary assumptions:</a:t>
            </a:r>
          </a:p>
          <a:p>
            <a:pPr lvl="1"/>
            <a:r>
              <a:rPr lang="en-US" sz="1800" dirty="0"/>
              <a:t>Test Score (Independent Variable)</a:t>
            </a:r>
          </a:p>
          <a:p>
            <a:pPr lvl="1"/>
            <a:r>
              <a:rPr lang="en-US" sz="1800" dirty="0"/>
              <a:t>Graduation Rate (Dependent Variable)</a:t>
            </a:r>
          </a:p>
          <a:p>
            <a:pPr marL="0" indent="0">
              <a:buNone/>
            </a:pPr>
            <a:endParaRPr lang="en-US" sz="1800" dirty="0"/>
          </a:p>
          <a:p>
            <a:r>
              <a:rPr lang="en-US" sz="1800" dirty="0"/>
              <a:t>Question to answer</a:t>
            </a:r>
          </a:p>
          <a:p>
            <a:pPr lvl="1"/>
            <a:r>
              <a:rPr lang="en-US" sz="1800" dirty="0"/>
              <a:t>How strong of a predictor is a student’s test performance on their likelihood of graduation? </a:t>
            </a:r>
            <a:br>
              <a:rPr lang="en-US" sz="1800" dirty="0"/>
            </a:br>
            <a:endParaRPr lang="en-US" sz="1800" dirty="0"/>
          </a:p>
          <a:p>
            <a:endParaRPr lang="en-US" sz="1800" dirty="0"/>
          </a:p>
        </p:txBody>
      </p:sp>
      <p:pic>
        <p:nvPicPr>
          <p:cNvPr id="2050" name="Picture 2" descr="See the source image">
            <a:extLst>
              <a:ext uri="{FF2B5EF4-FFF2-40B4-BE49-F238E27FC236}">
                <a16:creationId xmlns:a16="http://schemas.microsoft.com/office/drawing/2014/main" id="{A245710F-0972-4059-8457-436FCBBCC5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3515" y="2100928"/>
            <a:ext cx="4559633" cy="3042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95746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AFBC92A6-15AE-466A-9895-268A0CE0FB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0012" y="1370806"/>
            <a:ext cx="6172200" cy="411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11B8063-46C0-4942-B00D-9C124B3EEC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SAT Scores at a Glance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32D473-98BB-42D7-AD27-B6E4A3BEE9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1411" y="2249486"/>
            <a:ext cx="4038602" cy="3541714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Scored from 400 to 1600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Traditionally been the more common requirement for schools on East and West coasts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Correlation of scores to graduation rate follows a parabolic curve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Limitations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C14BFF46-CBB4-44D3-9BDC-AF18ECABDA36}"/>
              </a:ext>
            </a:extLst>
          </p:cNvPr>
          <p:cNvSpPr/>
          <p:nvPr/>
        </p:nvSpPr>
        <p:spPr>
          <a:xfrm>
            <a:off x="5963478" y="1868555"/>
            <a:ext cx="4426227" cy="1775793"/>
          </a:xfrm>
          <a:custGeom>
            <a:avLst/>
            <a:gdLst>
              <a:gd name="connsiteX0" fmla="*/ 0 w 4426227"/>
              <a:gd name="connsiteY0" fmla="*/ 0 h 1868558"/>
              <a:gd name="connsiteX1" fmla="*/ 4420337 w 4426227"/>
              <a:gd name="connsiteY1" fmla="*/ 0 h 1868558"/>
              <a:gd name="connsiteX2" fmla="*/ 4426227 w 4426227"/>
              <a:gd name="connsiteY2" fmla="*/ 48903 h 1868558"/>
              <a:gd name="connsiteX3" fmla="*/ 86141 w 4426227"/>
              <a:gd name="connsiteY3" fmla="*/ 1868558 h 1868558"/>
              <a:gd name="connsiteX4" fmla="*/ 0 w 4426227"/>
              <a:gd name="connsiteY4" fmla="*/ 1866734 h 1868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26227" h="1868558">
                <a:moveTo>
                  <a:pt x="0" y="0"/>
                </a:moveTo>
                <a:lnTo>
                  <a:pt x="4420337" y="0"/>
                </a:lnTo>
                <a:lnTo>
                  <a:pt x="4426227" y="48903"/>
                </a:lnTo>
                <a:cubicBezTo>
                  <a:pt x="4426227" y="1053871"/>
                  <a:pt x="2483104" y="1868558"/>
                  <a:pt x="86141" y="1868558"/>
                </a:cubicBezTo>
                <a:lnTo>
                  <a:pt x="0" y="1866734"/>
                </a:lnTo>
                <a:close/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930E879-A41F-4717-9350-C8AF0016CC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0012" y="1370806"/>
            <a:ext cx="61722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887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0CE9EA82-59BA-4677-B3B3-00BF2B4D6A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0012" y="1370806"/>
            <a:ext cx="6172200" cy="411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11B8063-46C0-4942-B00D-9C124B3EEC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ACT Scores at a Glance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32D473-98BB-42D7-AD27-B6E4A3BEE9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1411" y="2249486"/>
            <a:ext cx="4037014" cy="3541714"/>
          </a:xfrm>
        </p:spPr>
        <p:txBody>
          <a:bodyPr>
            <a:normAutofit fontScale="85000" lnSpcReduction="2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Scored from 1 to 36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Traditionally been the more common requirement for schools throughout the Midwest and South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Correlation of scores to graduation rate follows a more linear trend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Limitations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Addressing confounding variables, selectivity bias, and random error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CCB7615-95F5-4DBE-8BFF-B409F0D685E9}"/>
              </a:ext>
            </a:extLst>
          </p:cNvPr>
          <p:cNvCxnSpPr>
            <a:cxnSpLocks/>
          </p:cNvCxnSpPr>
          <p:nvPr/>
        </p:nvCxnSpPr>
        <p:spPr>
          <a:xfrm flipH="1">
            <a:off x="5950226" y="2319130"/>
            <a:ext cx="4797287" cy="140473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ECF13C96-E673-4724-8149-35F1E86C1AB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1370806"/>
            <a:ext cx="61722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232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B5F27"/>
      </a:dk2>
      <a:lt2>
        <a:srgbClr val="D8FC68"/>
      </a:lt2>
      <a:accent1>
        <a:srgbClr val="DDC855"/>
      </a:accent1>
      <a:accent2>
        <a:srgbClr val="FCA03D"/>
      </a:accent2>
      <a:accent3>
        <a:srgbClr val="E36439"/>
      </a:accent3>
      <a:accent4>
        <a:srgbClr val="C2935B"/>
      </a:accent4>
      <a:accent5>
        <a:srgbClr val="88C25C"/>
      </a:accent5>
      <a:accent6>
        <a:srgbClr val="BFCC86"/>
      </a:accent6>
      <a:hlink>
        <a:srgbClr val="FFCE23"/>
      </a:hlink>
      <a:folHlink>
        <a:srgbClr val="FDEB86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88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82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97ECCC31-8429-4523-BE8D-8F09B7A4D4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426</Words>
  <Application>Microsoft Office PowerPoint</Application>
  <PresentationFormat>Widescreen</PresentationFormat>
  <Paragraphs>88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Trebuchet MS</vt:lpstr>
      <vt:lpstr>Tw Cen MT</vt:lpstr>
      <vt:lpstr>Circuit</vt:lpstr>
      <vt:lpstr>Trends in Higher education</vt:lpstr>
      <vt:lpstr>Project overview</vt:lpstr>
      <vt:lpstr>College scorecard</vt:lpstr>
      <vt:lpstr>PowerPoint Presentation</vt:lpstr>
      <vt:lpstr>the test Can a score predict success in getting that degree?</vt:lpstr>
      <vt:lpstr>Data cleanup – make it presentable</vt:lpstr>
      <vt:lpstr>Standardized Admission Tests and Graduation</vt:lpstr>
      <vt:lpstr>SAT Scores at a Glance</vt:lpstr>
      <vt:lpstr>ACT Scores at a Glance </vt:lpstr>
      <vt:lpstr>Student demographics by graduation rate</vt:lpstr>
      <vt:lpstr>Graduation Rate  Compared by Demographics </vt:lpstr>
      <vt:lpstr>Graduation Rate  Compared by Demographics </vt:lpstr>
      <vt:lpstr>Graduation Rate  Compared by Demographics </vt:lpstr>
      <vt:lpstr>Graduation Rate  Compared by Demographics </vt:lpstr>
      <vt:lpstr>Graduation Rate  Compared by Demographics </vt:lpstr>
      <vt:lpstr>Graduation Rate  Compared by Demographics </vt:lpstr>
      <vt:lpstr>Graduation Rate  Compared by Demographics </vt:lpstr>
      <vt:lpstr>College Graduation rates vs community size</vt:lpstr>
      <vt:lpstr>Data Clean Up and Analysis</vt:lpstr>
      <vt:lpstr>Graduation Rates by City Size</vt:lpstr>
      <vt:lpstr>Number of Cities per category</vt:lpstr>
      <vt:lpstr>Discussion/Questions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Michael Chopade</dc:creator>
  <cp:lastModifiedBy>Michael Chopade</cp:lastModifiedBy>
  <cp:revision>24</cp:revision>
  <dcterms:created xsi:type="dcterms:W3CDTF">2018-11-06T21:31:28Z</dcterms:created>
  <dcterms:modified xsi:type="dcterms:W3CDTF">2018-11-10T17:41:01Z</dcterms:modified>
</cp:coreProperties>
</file>